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1373" autoAdjust="0"/>
  </p:normalViewPr>
  <p:slideViewPr>
    <p:cSldViewPr snapToGrid="0">
      <p:cViewPr varScale="1">
        <p:scale>
          <a:sx n="61" d="100"/>
          <a:sy n="61" d="100"/>
        </p:scale>
        <p:origin x="14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2E32C-0312-4E83-BCB7-D523A90360A0}" type="datetimeFigureOut">
              <a:rPr lang="nl-NL" smtClean="0"/>
              <a:t>23-11-2016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79BC0-40F2-4DFF-9B6C-9C50E3CD5650}" type="slidenum">
              <a:rPr lang="nl-NL" smtClean="0"/>
              <a:t>‹nr.›</a:t>
            </a:fld>
            <a:endParaRPr lang="nl-NL"/>
          </a:p>
        </p:txBody>
      </p:sp>
    </p:spTree>
    <p:extLst>
      <p:ext uri="{BB962C8B-B14F-4D97-AF65-F5344CB8AC3E}">
        <p14:creationId xmlns:p14="http://schemas.microsoft.com/office/powerpoint/2010/main" val="77525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D979BC0-40F2-4DFF-9B6C-9C50E3CD5650}" type="slidenum">
              <a:rPr lang="nl-NL" smtClean="0"/>
              <a:t>3</a:t>
            </a:fld>
            <a:endParaRPr lang="nl-NL"/>
          </a:p>
        </p:txBody>
      </p:sp>
    </p:spTree>
    <p:extLst>
      <p:ext uri="{BB962C8B-B14F-4D97-AF65-F5344CB8AC3E}">
        <p14:creationId xmlns:p14="http://schemas.microsoft.com/office/powerpoint/2010/main" val="307450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a:t>
            </a:r>
            <a:r>
              <a:rPr lang="nl-NL" baseline="0" dirty="0" smtClean="0"/>
              <a:t> studenten om voorbeelden te noemen bij elke kwadrant. Welke taken zijn bijvoorbeeld belangrijk en dringend? </a:t>
            </a:r>
            <a:endParaRPr lang="nl-NL" dirty="0"/>
          </a:p>
        </p:txBody>
      </p:sp>
      <p:sp>
        <p:nvSpPr>
          <p:cNvPr id="4" name="Tijdelijke aanduiding voor dianummer 3"/>
          <p:cNvSpPr>
            <a:spLocks noGrp="1"/>
          </p:cNvSpPr>
          <p:nvPr>
            <p:ph type="sldNum" sz="quarter" idx="10"/>
          </p:nvPr>
        </p:nvSpPr>
        <p:spPr/>
        <p:txBody>
          <a:bodyPr/>
          <a:lstStyle/>
          <a:p>
            <a:fld id="{CD979BC0-40F2-4DFF-9B6C-9C50E3CD5650}"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136871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b="1" dirty="0" smtClean="0">
                <a:effectLst/>
                <a:latin typeface="Calibri" panose="020F0502020204030204" pitchFamily="34" charset="0"/>
                <a:ea typeface="Calibri" panose="020F0502020204030204" pitchFamily="34" charset="0"/>
                <a:cs typeface="Times New Roman" panose="02020603050405020304" pitchFamily="18" charset="0"/>
              </a:rPr>
              <a:t>Kwadrant 1: belangrijk, dringend</a:t>
            </a:r>
            <a:endParaRPr lang="nl-N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Dit zijn taken en werkzaamheden die onmiddellijke aandacht vragen. Denk aan bijvoorbeeld opdrachten die je morgen moet inleveren of toetsen die je morgen hebt. Maar denk bijvoorbeeld ook zaken zoals contact opnemen met stage. </a:t>
            </a:r>
          </a:p>
          <a:p>
            <a:pPr>
              <a:lnSpc>
                <a:spcPct val="107000"/>
              </a:lnSpc>
              <a:spcAft>
                <a:spcPts val="800"/>
              </a:spcAft>
            </a:pPr>
            <a:r>
              <a:rPr lang="nl-NL" sz="1200" b="1" dirty="0" smtClean="0">
                <a:effectLst/>
                <a:latin typeface="Calibri" panose="020F0502020204030204" pitchFamily="34" charset="0"/>
                <a:ea typeface="Calibri" panose="020F0502020204030204" pitchFamily="34" charset="0"/>
                <a:cs typeface="Times New Roman" panose="02020603050405020304" pitchFamily="18" charset="0"/>
              </a:rPr>
              <a:t>Kwadrant 2: belangrijk, niet dringend</a:t>
            </a:r>
            <a:endParaRPr lang="nl-N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In het tweede kwadrant gaat het om activiteiten die belangrijk zijn, maar niet dringend. Het zijn de activiteiten die met het bereiken van je eigen doelen te maken hebben. Hierbij kan je bijvoorbeeld denken aan taken die je over een langere termijn kan uitvoeren zoals burgerschap, stageopdrachten, project, het schrijven van een reflectie etc. Voer je deze taken geregeld uit dan heb je uiteindelijk minder taken in je eerste kwadrant staan en ervaar je minder stress. </a:t>
            </a:r>
          </a:p>
          <a:p>
            <a:pPr>
              <a:lnSpc>
                <a:spcPct val="107000"/>
              </a:lnSpc>
              <a:spcAft>
                <a:spcPts val="800"/>
              </a:spcAft>
            </a:pPr>
            <a:r>
              <a:rPr lang="nl-NL" sz="1200" b="1" dirty="0" smtClean="0">
                <a:effectLst/>
                <a:latin typeface="Calibri" panose="020F0502020204030204" pitchFamily="34" charset="0"/>
                <a:ea typeface="Calibri" panose="020F0502020204030204" pitchFamily="34" charset="0"/>
                <a:cs typeface="Times New Roman" panose="02020603050405020304" pitchFamily="18" charset="0"/>
              </a:rPr>
              <a:t>Kwadrant 3: onbelangrijk, dringend</a:t>
            </a:r>
            <a:endParaRPr lang="nl-N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In het derde kwadrant bevinden zich de zaken die niet belangrijk zijn, maar wel dringend. Hierbij gaat het vooral om onnodige verstoringen, zoals telefoontjes en/of mailtjes, een medestudent die wat vraagt. Hierbij gaat het niet om het behalen van jou doel maar meer om het helpen van mensen bij het bereiken van hun doelen. Hierdoor loop je het risico je eigen doelstellingen niet te halen. Dit kan je bijvoorbeeld voorkomen door vaker ‘’nee’’ te zeggen. Maar ook door bijvoorbeeld ergens anders te gaan zitten en je telefoon uit te zetten. </a:t>
            </a:r>
          </a:p>
          <a:p>
            <a:pPr>
              <a:lnSpc>
                <a:spcPct val="107000"/>
              </a:lnSpc>
              <a:spcAft>
                <a:spcPts val="800"/>
              </a:spcAft>
            </a:pPr>
            <a:r>
              <a:rPr lang="nl-NL" sz="1200" b="1" dirty="0" smtClean="0">
                <a:effectLst/>
                <a:latin typeface="Calibri" panose="020F0502020204030204" pitchFamily="34" charset="0"/>
                <a:ea typeface="Calibri" panose="020F0502020204030204" pitchFamily="34" charset="0"/>
                <a:cs typeface="Times New Roman" panose="02020603050405020304" pitchFamily="18" charset="0"/>
              </a:rPr>
              <a:t>Kwadrant 4: onbelangrijk, niet dringend</a:t>
            </a:r>
            <a:endParaRPr lang="nl-N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In het vierde kwadrant bevinden zich de taken die niet belangrijk zijn en ook niet dringend. Het zijn met name taken die je afleiden van waar je aan werkt. Hierbij kan je denken aan het bekijken van </a:t>
            </a:r>
            <a:r>
              <a:rPr lang="nl-NL" sz="1200" dirty="0" err="1" smtClean="0">
                <a:effectLst/>
                <a:latin typeface="Calibri" panose="020F0502020204030204" pitchFamily="34" charset="0"/>
                <a:ea typeface="Calibri" panose="020F0502020204030204" pitchFamily="34" charset="0"/>
                <a:cs typeface="Times New Roman" panose="02020603050405020304" pitchFamily="18" charset="0"/>
              </a:rPr>
              <a:t>social</a:t>
            </a: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 media zoals </a:t>
            </a:r>
            <a:r>
              <a:rPr lang="nl-NL" sz="1200" dirty="0" err="1" smtClean="0">
                <a:effectLst/>
                <a:latin typeface="Calibri" panose="020F0502020204030204" pitchFamily="34" charset="0"/>
                <a:ea typeface="Calibri" panose="020F0502020204030204" pitchFamily="34" charset="0"/>
                <a:cs typeface="Times New Roman" panose="02020603050405020304" pitchFamily="18" charset="0"/>
              </a:rPr>
              <a:t>facebook</a:t>
            </a: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nl-NL" sz="1200" dirty="0" err="1" smtClean="0">
                <a:effectLst/>
                <a:latin typeface="Calibri" panose="020F0502020204030204" pitchFamily="34" charset="0"/>
                <a:ea typeface="Calibri" panose="020F0502020204030204" pitchFamily="34" charset="0"/>
                <a:cs typeface="Times New Roman" panose="02020603050405020304" pitchFamily="18" charset="0"/>
              </a:rPr>
              <a:t>whats-app</a:t>
            </a: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 dagdromen, kletsen etc. Het nadeel is dat deze afleidingen vaak erg leuk zijn. Ook worden deze afleidingen vaak ingezet om het echte werk uit te stellen. Bedenk dan wat de nadelen zijn van je uitstel gedrag. </a:t>
            </a:r>
          </a:p>
          <a:p>
            <a:endParaRPr lang="nl-NL" dirty="0"/>
          </a:p>
        </p:txBody>
      </p:sp>
      <p:sp>
        <p:nvSpPr>
          <p:cNvPr id="4" name="Tijdelijke aanduiding voor dianummer 3"/>
          <p:cNvSpPr>
            <a:spLocks noGrp="1"/>
          </p:cNvSpPr>
          <p:nvPr>
            <p:ph type="sldNum" sz="quarter" idx="10"/>
          </p:nvPr>
        </p:nvSpPr>
        <p:spPr/>
        <p:txBody>
          <a:bodyPr/>
          <a:lstStyle/>
          <a:p>
            <a:fld id="{CD979BC0-40F2-4DFF-9B6C-9C50E3CD5650}" type="slidenum">
              <a:rPr lang="nl-NL" smtClean="0"/>
              <a:t>5</a:t>
            </a:fld>
            <a:endParaRPr lang="nl-NL"/>
          </a:p>
        </p:txBody>
      </p:sp>
    </p:spTree>
    <p:extLst>
      <p:ext uri="{BB962C8B-B14F-4D97-AF65-F5344CB8AC3E}">
        <p14:creationId xmlns:p14="http://schemas.microsoft.com/office/powerpoint/2010/main" val="4090740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11/23/2016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Prioriteiten stellen </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291698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Calibri" panose="020F0502020204030204" pitchFamily="34" charset="0"/>
              </a:rPr>
              <a:t>Wat is prioriteiten stellen?</a:t>
            </a:r>
            <a:endParaRPr lang="nl-NL" dirty="0">
              <a:latin typeface="Calibri" panose="020F0502020204030204" pitchFamily="34" charset="0"/>
            </a:endParaRPr>
          </a:p>
        </p:txBody>
      </p:sp>
      <p:sp>
        <p:nvSpPr>
          <p:cNvPr id="3" name="Tijdelijke aanduiding voor inhoud 2"/>
          <p:cNvSpPr>
            <a:spLocks noGrp="1"/>
          </p:cNvSpPr>
          <p:nvPr>
            <p:ph sz="half" idx="1"/>
          </p:nvPr>
        </p:nvSpPr>
        <p:spPr/>
        <p:txBody>
          <a:bodyPr/>
          <a:lstStyle/>
          <a:p>
            <a:pPr marL="0" indent="0">
              <a:buNone/>
            </a:pPr>
            <a:r>
              <a:rPr lang="nl-NL" dirty="0" smtClean="0"/>
              <a:t> </a:t>
            </a:r>
            <a:endParaRPr lang="nl-NL" dirty="0"/>
          </a:p>
        </p:txBody>
      </p:sp>
      <p:sp>
        <p:nvSpPr>
          <p:cNvPr id="4" name="Tijdelijke aanduiding voor inhoud 3"/>
          <p:cNvSpPr>
            <a:spLocks noGrp="1"/>
          </p:cNvSpPr>
          <p:nvPr>
            <p:ph sz="half" idx="2"/>
          </p:nvPr>
        </p:nvSpPr>
        <p:spPr/>
        <p:txBody>
          <a:bodyPr/>
          <a:lstStyle/>
          <a:p>
            <a:r>
              <a:rPr lang="nl-NL" dirty="0" smtClean="0"/>
              <a:t>Onderscheid maken tussen belangrijke zaken en minder belangrijke zaken.</a:t>
            </a:r>
          </a:p>
          <a:p>
            <a:r>
              <a:rPr lang="nl-NL" dirty="0" smtClean="0"/>
              <a:t>Hierin breng je een volgorde aan. </a:t>
            </a:r>
            <a:endParaRPr lang="nl-NL" dirty="0"/>
          </a:p>
        </p:txBody>
      </p:sp>
      <p:pic>
        <p:nvPicPr>
          <p:cNvPr id="5" name="Afbeelding 4"/>
          <p:cNvPicPr>
            <a:picLocks noChangeAspect="1"/>
          </p:cNvPicPr>
          <p:nvPr/>
        </p:nvPicPr>
        <p:blipFill>
          <a:blip r:embed="rId2"/>
          <a:stretch>
            <a:fillRect/>
          </a:stretch>
        </p:blipFill>
        <p:spPr>
          <a:xfrm>
            <a:off x="1691013" y="2560321"/>
            <a:ext cx="2843409" cy="3317310"/>
          </a:xfrm>
          <a:prstGeom prst="rect">
            <a:avLst/>
          </a:prstGeom>
        </p:spPr>
      </p:pic>
    </p:spTree>
    <p:extLst>
      <p:ext uri="{BB962C8B-B14F-4D97-AF65-F5344CB8AC3E}">
        <p14:creationId xmlns:p14="http://schemas.microsoft.com/office/powerpoint/2010/main" val="43232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Calibri" panose="020F0502020204030204" pitchFamily="34" charset="0"/>
              </a:rPr>
              <a:t>Hoe stel je prioriteiten? </a:t>
            </a:r>
            <a:endParaRPr lang="nl-NL" dirty="0">
              <a:latin typeface="Calibri" panose="020F0502020204030204" pitchFamily="34" charset="0"/>
            </a:endParaRPr>
          </a:p>
        </p:txBody>
      </p:sp>
      <p:sp>
        <p:nvSpPr>
          <p:cNvPr id="5" name="Tijdelijke aanduiding voor inhoud 4"/>
          <p:cNvSpPr>
            <a:spLocks noGrp="1"/>
          </p:cNvSpPr>
          <p:nvPr>
            <p:ph idx="1"/>
          </p:nvPr>
        </p:nvSpPr>
        <p:spPr>
          <a:xfrm>
            <a:off x="1295401" y="2556932"/>
            <a:ext cx="9601196" cy="3117358"/>
          </a:xfrm>
        </p:spPr>
        <p:txBody>
          <a:bodyPr/>
          <a:lstStyle/>
          <a:p>
            <a:r>
              <a:rPr lang="nl-NL" dirty="0" smtClean="0">
                <a:latin typeface="Calibri" panose="020F0502020204030204" pitchFamily="34" charset="0"/>
              </a:rPr>
              <a:t>Door je af te vragen welke taken belangrijk zijn en welke taken dringend zijn. </a:t>
            </a:r>
          </a:p>
          <a:p>
            <a:endParaRPr lang="nl-NL" dirty="0" smtClean="0"/>
          </a:p>
          <a:p>
            <a:endParaRPr lang="nl-NL" dirty="0"/>
          </a:p>
        </p:txBody>
      </p:sp>
      <p:graphicFrame>
        <p:nvGraphicFramePr>
          <p:cNvPr id="8" name="Tabel 7"/>
          <p:cNvGraphicFramePr>
            <a:graphicFrameLocks noGrp="1"/>
          </p:cNvGraphicFramePr>
          <p:nvPr>
            <p:extLst>
              <p:ext uri="{D42A27DB-BD31-4B8C-83A1-F6EECF244321}">
                <p14:modId xmlns:p14="http://schemas.microsoft.com/office/powerpoint/2010/main" val="3196543708"/>
              </p:ext>
            </p:extLst>
          </p:nvPr>
        </p:nvGraphicFramePr>
        <p:xfrm>
          <a:off x="1480855" y="3350131"/>
          <a:ext cx="9003429" cy="2103120"/>
        </p:xfrm>
        <a:graphic>
          <a:graphicData uri="http://schemas.openxmlformats.org/drawingml/2006/table">
            <a:tbl>
              <a:tblPr firstRow="1" bandRow="1">
                <a:tableStyleId>{5C22544A-7EE6-4342-B048-85BDC9FD1C3A}</a:tableStyleId>
              </a:tblPr>
              <a:tblGrid>
                <a:gridCol w="3001143"/>
                <a:gridCol w="3001143"/>
                <a:gridCol w="3001143"/>
              </a:tblGrid>
              <a:tr h="370840">
                <a:tc>
                  <a:txBody>
                    <a:bodyPr/>
                    <a:lstStyle/>
                    <a:p>
                      <a:endParaRPr lang="nl-NL" sz="2000" b="1" dirty="0" smtClean="0">
                        <a:solidFill>
                          <a:schemeClr val="bg1"/>
                        </a:solidFill>
                        <a:latin typeface="Calibri" panose="020F0502020204030204" pitchFamily="34" charset="0"/>
                      </a:endParaRPr>
                    </a:p>
                    <a:p>
                      <a:endParaRPr lang="nl-NL" sz="2000" b="1" dirty="0">
                        <a:solidFill>
                          <a:schemeClr val="bg1"/>
                        </a:solidFill>
                        <a:latin typeface="Calibri" panose="020F0502020204030204" pitchFamily="34" charset="0"/>
                      </a:endParaRPr>
                    </a:p>
                  </a:txBody>
                  <a:tcPr/>
                </a:tc>
                <a:tc>
                  <a:txBody>
                    <a:bodyPr/>
                    <a:lstStyle/>
                    <a:p>
                      <a:r>
                        <a:rPr lang="nl-NL" sz="2000" dirty="0" smtClean="0">
                          <a:latin typeface="Calibri" panose="020F0502020204030204" pitchFamily="34" charset="0"/>
                        </a:rPr>
                        <a:t>Dringend </a:t>
                      </a:r>
                      <a:endParaRPr lang="nl-NL" sz="2000" dirty="0">
                        <a:latin typeface="Calibri" panose="020F0502020204030204" pitchFamily="34" charset="0"/>
                      </a:endParaRPr>
                    </a:p>
                  </a:txBody>
                  <a:tcPr/>
                </a:tc>
                <a:tc>
                  <a:txBody>
                    <a:bodyPr/>
                    <a:lstStyle/>
                    <a:p>
                      <a:r>
                        <a:rPr lang="nl-NL" sz="2000" dirty="0" smtClean="0">
                          <a:latin typeface="Calibri" panose="020F0502020204030204" pitchFamily="34" charset="0"/>
                        </a:rPr>
                        <a:t>Niet dringend </a:t>
                      </a:r>
                      <a:endParaRPr lang="nl-NL" sz="2000" dirty="0">
                        <a:latin typeface="Calibri" panose="020F0502020204030204" pitchFamily="34" charset="0"/>
                      </a:endParaRPr>
                    </a:p>
                  </a:txBody>
                  <a:tcPr/>
                </a:tc>
              </a:tr>
              <a:tr h="370840">
                <a:tc>
                  <a:txBody>
                    <a:bodyPr/>
                    <a:lstStyle/>
                    <a:p>
                      <a:r>
                        <a:rPr lang="nl-NL" sz="2000" b="1" dirty="0" smtClean="0">
                          <a:solidFill>
                            <a:schemeClr val="bg1"/>
                          </a:solidFill>
                          <a:latin typeface="Calibri" panose="020F0502020204030204" pitchFamily="34" charset="0"/>
                        </a:rPr>
                        <a:t>Belangrijk</a:t>
                      </a:r>
                    </a:p>
                    <a:p>
                      <a:endParaRPr lang="nl-NL" sz="2000" b="1" dirty="0">
                        <a:solidFill>
                          <a:schemeClr val="bg1"/>
                        </a:solidFill>
                        <a:latin typeface="Calibri" panose="020F0502020204030204" pitchFamily="34" charset="0"/>
                      </a:endParaRPr>
                    </a:p>
                  </a:txBody>
                  <a:tcPr>
                    <a:solidFill>
                      <a:schemeClr val="accent1"/>
                    </a:solidFill>
                  </a:tcPr>
                </a:tc>
                <a:tc>
                  <a:txBody>
                    <a:bodyPr/>
                    <a:lstStyle/>
                    <a:p>
                      <a:r>
                        <a:rPr lang="nl-NL" sz="2000" b="0" i="0" kern="1200" dirty="0" smtClean="0">
                          <a:solidFill>
                            <a:schemeClr val="dk1"/>
                          </a:solidFill>
                          <a:effectLst/>
                          <a:latin typeface="Calibri" panose="020F0502020204030204" pitchFamily="34" charset="0"/>
                          <a:ea typeface="+mn-ea"/>
                          <a:cs typeface="+mn-cs"/>
                        </a:rPr>
                        <a:t>1) Hoogste prioriteit, meteen uitvoeren</a:t>
                      </a:r>
                      <a:endParaRPr lang="nl-NL" sz="2000" dirty="0">
                        <a:latin typeface="Calibri" panose="020F0502020204030204" pitchFamily="34" charset="0"/>
                      </a:endParaRPr>
                    </a:p>
                  </a:txBody>
                  <a:tcPr/>
                </a:tc>
                <a:tc>
                  <a:txBody>
                    <a:bodyPr/>
                    <a:lstStyle/>
                    <a:p>
                      <a:r>
                        <a:rPr lang="nl-NL" sz="2000" b="0" i="0" kern="1200" dirty="0" smtClean="0">
                          <a:solidFill>
                            <a:schemeClr val="dk1"/>
                          </a:solidFill>
                          <a:effectLst/>
                          <a:latin typeface="Calibri" panose="020F0502020204030204" pitchFamily="34" charset="0"/>
                          <a:ea typeface="+mn-ea"/>
                          <a:cs typeface="+mn-cs"/>
                        </a:rPr>
                        <a:t>2) Tijd inplannen. Niet te lang uitstellen</a:t>
                      </a:r>
                      <a:endParaRPr lang="nl-NL" sz="2000" dirty="0">
                        <a:latin typeface="Calibri" panose="020F0502020204030204" pitchFamily="34" charset="0"/>
                      </a:endParaRPr>
                    </a:p>
                  </a:txBody>
                  <a:tcPr/>
                </a:tc>
              </a:tr>
              <a:tr h="370840">
                <a:tc>
                  <a:txBody>
                    <a:bodyPr/>
                    <a:lstStyle/>
                    <a:p>
                      <a:r>
                        <a:rPr lang="nl-NL" sz="2000" b="1" dirty="0" smtClean="0">
                          <a:solidFill>
                            <a:schemeClr val="bg1"/>
                          </a:solidFill>
                          <a:latin typeface="Calibri" panose="020F0502020204030204" pitchFamily="34" charset="0"/>
                        </a:rPr>
                        <a:t>Niet belangrijk </a:t>
                      </a:r>
                    </a:p>
                    <a:p>
                      <a:endParaRPr lang="nl-NL" sz="2000" b="1" dirty="0">
                        <a:solidFill>
                          <a:schemeClr val="bg1"/>
                        </a:solidFill>
                        <a:latin typeface="Calibri" panose="020F0502020204030204" pitchFamily="34" charset="0"/>
                      </a:endParaRPr>
                    </a:p>
                  </a:txBody>
                  <a:tcPr>
                    <a:solidFill>
                      <a:schemeClr val="accent1"/>
                    </a:solidFill>
                  </a:tcPr>
                </a:tc>
                <a:tc>
                  <a:txBody>
                    <a:bodyPr/>
                    <a:lstStyle/>
                    <a:p>
                      <a:r>
                        <a:rPr lang="nl-NL" sz="2000" b="0" i="0" kern="1200" dirty="0" smtClean="0">
                          <a:solidFill>
                            <a:schemeClr val="dk1"/>
                          </a:solidFill>
                          <a:effectLst/>
                          <a:latin typeface="Calibri" panose="020F0502020204030204" pitchFamily="34" charset="0"/>
                          <a:ea typeface="+mn-ea"/>
                          <a:cs typeface="+mn-cs"/>
                        </a:rPr>
                        <a:t>3) Door verwijzen of tussendoor doen</a:t>
                      </a:r>
                      <a:endParaRPr lang="nl-NL" sz="2000" dirty="0">
                        <a:latin typeface="Calibri" panose="020F0502020204030204" pitchFamily="34" charset="0"/>
                      </a:endParaRPr>
                    </a:p>
                  </a:txBody>
                  <a:tcPr/>
                </a:tc>
                <a:tc>
                  <a:txBody>
                    <a:bodyPr/>
                    <a:lstStyle/>
                    <a:p>
                      <a:r>
                        <a:rPr lang="nl-NL" sz="2000" b="0" i="0" kern="1200" dirty="0" smtClean="0">
                          <a:solidFill>
                            <a:schemeClr val="dk1"/>
                          </a:solidFill>
                          <a:effectLst/>
                          <a:latin typeface="Calibri" panose="020F0502020204030204" pitchFamily="34" charset="0"/>
                          <a:ea typeface="+mn-ea"/>
                          <a:cs typeface="+mn-cs"/>
                        </a:rPr>
                        <a:t>4) Geen prioriteit, bewaren voor rustig moment</a:t>
                      </a:r>
                      <a:endParaRPr lang="nl-NL" sz="2000"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4257531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Calibri" panose="020F0502020204030204" pitchFamily="34" charset="0"/>
              </a:rPr>
              <a:t>Opdracht  </a:t>
            </a:r>
            <a:endParaRPr lang="nl-NL" dirty="0">
              <a:latin typeface="Calibri" panose="020F0502020204030204" pitchFamily="34" charset="0"/>
            </a:endParaRPr>
          </a:p>
        </p:txBody>
      </p:sp>
      <p:sp>
        <p:nvSpPr>
          <p:cNvPr id="5" name="Tijdelijke aanduiding voor inhoud 4"/>
          <p:cNvSpPr>
            <a:spLocks noGrp="1"/>
          </p:cNvSpPr>
          <p:nvPr>
            <p:ph idx="1"/>
          </p:nvPr>
        </p:nvSpPr>
        <p:spPr>
          <a:xfrm>
            <a:off x="1295401" y="2556932"/>
            <a:ext cx="9601196" cy="3117358"/>
          </a:xfrm>
        </p:spPr>
        <p:txBody>
          <a:bodyPr/>
          <a:lstStyle/>
          <a:p>
            <a:pPr marL="0" indent="0">
              <a:buNone/>
            </a:pPr>
            <a:endParaRPr lang="nl-NL" dirty="0" smtClean="0"/>
          </a:p>
          <a:p>
            <a:endParaRPr lang="nl-NL" dirty="0"/>
          </a:p>
        </p:txBody>
      </p:sp>
      <p:graphicFrame>
        <p:nvGraphicFramePr>
          <p:cNvPr id="8" name="Tabel 7"/>
          <p:cNvGraphicFramePr>
            <a:graphicFrameLocks noGrp="1"/>
          </p:cNvGraphicFramePr>
          <p:nvPr/>
        </p:nvGraphicFramePr>
        <p:xfrm>
          <a:off x="1480855" y="3350131"/>
          <a:ext cx="9003429" cy="2103120"/>
        </p:xfrm>
        <a:graphic>
          <a:graphicData uri="http://schemas.openxmlformats.org/drawingml/2006/table">
            <a:tbl>
              <a:tblPr firstRow="1" bandRow="1">
                <a:tableStyleId>{5C22544A-7EE6-4342-B048-85BDC9FD1C3A}</a:tableStyleId>
              </a:tblPr>
              <a:tblGrid>
                <a:gridCol w="3001143"/>
                <a:gridCol w="3001143"/>
                <a:gridCol w="3001143"/>
              </a:tblGrid>
              <a:tr h="370840">
                <a:tc>
                  <a:txBody>
                    <a:bodyPr/>
                    <a:lstStyle/>
                    <a:p>
                      <a:endParaRPr lang="nl-NL" sz="2000" b="1" dirty="0" smtClean="0">
                        <a:solidFill>
                          <a:schemeClr val="bg1"/>
                        </a:solidFill>
                        <a:latin typeface="Calibri" panose="020F0502020204030204" pitchFamily="34" charset="0"/>
                      </a:endParaRPr>
                    </a:p>
                    <a:p>
                      <a:endParaRPr lang="nl-NL" sz="2000" b="1" dirty="0">
                        <a:solidFill>
                          <a:schemeClr val="bg1"/>
                        </a:solidFill>
                        <a:latin typeface="Calibri" panose="020F0502020204030204" pitchFamily="34" charset="0"/>
                      </a:endParaRPr>
                    </a:p>
                  </a:txBody>
                  <a:tcPr/>
                </a:tc>
                <a:tc>
                  <a:txBody>
                    <a:bodyPr/>
                    <a:lstStyle/>
                    <a:p>
                      <a:r>
                        <a:rPr lang="nl-NL" sz="2000" dirty="0" smtClean="0">
                          <a:latin typeface="Calibri" panose="020F0502020204030204" pitchFamily="34" charset="0"/>
                        </a:rPr>
                        <a:t>Dringend </a:t>
                      </a:r>
                      <a:endParaRPr lang="nl-NL" sz="2000" dirty="0">
                        <a:latin typeface="Calibri" panose="020F0502020204030204" pitchFamily="34" charset="0"/>
                      </a:endParaRPr>
                    </a:p>
                  </a:txBody>
                  <a:tcPr/>
                </a:tc>
                <a:tc>
                  <a:txBody>
                    <a:bodyPr/>
                    <a:lstStyle/>
                    <a:p>
                      <a:r>
                        <a:rPr lang="nl-NL" sz="2000" dirty="0" smtClean="0">
                          <a:latin typeface="Calibri" panose="020F0502020204030204" pitchFamily="34" charset="0"/>
                        </a:rPr>
                        <a:t>Niet dringend </a:t>
                      </a:r>
                      <a:endParaRPr lang="nl-NL" sz="2000" dirty="0">
                        <a:latin typeface="Calibri" panose="020F0502020204030204" pitchFamily="34" charset="0"/>
                      </a:endParaRPr>
                    </a:p>
                  </a:txBody>
                  <a:tcPr/>
                </a:tc>
              </a:tr>
              <a:tr h="370840">
                <a:tc>
                  <a:txBody>
                    <a:bodyPr/>
                    <a:lstStyle/>
                    <a:p>
                      <a:r>
                        <a:rPr lang="nl-NL" sz="2000" b="1" dirty="0" smtClean="0">
                          <a:solidFill>
                            <a:schemeClr val="bg1"/>
                          </a:solidFill>
                          <a:latin typeface="Calibri" panose="020F0502020204030204" pitchFamily="34" charset="0"/>
                        </a:rPr>
                        <a:t>Belangrijk</a:t>
                      </a:r>
                    </a:p>
                    <a:p>
                      <a:endParaRPr lang="nl-NL" sz="2000" b="1" dirty="0">
                        <a:solidFill>
                          <a:schemeClr val="bg1"/>
                        </a:solidFill>
                        <a:latin typeface="Calibri" panose="020F0502020204030204" pitchFamily="34" charset="0"/>
                      </a:endParaRPr>
                    </a:p>
                  </a:txBody>
                  <a:tcPr>
                    <a:solidFill>
                      <a:schemeClr val="accent1"/>
                    </a:solidFill>
                  </a:tcPr>
                </a:tc>
                <a:tc>
                  <a:txBody>
                    <a:bodyPr/>
                    <a:lstStyle/>
                    <a:p>
                      <a:r>
                        <a:rPr lang="nl-NL" sz="2000" b="0" i="0" kern="1200" dirty="0" smtClean="0">
                          <a:solidFill>
                            <a:schemeClr val="dk1"/>
                          </a:solidFill>
                          <a:effectLst/>
                          <a:latin typeface="Calibri" panose="020F0502020204030204" pitchFamily="34" charset="0"/>
                          <a:ea typeface="+mn-ea"/>
                          <a:cs typeface="+mn-cs"/>
                        </a:rPr>
                        <a:t>1) Hoogste prioriteit, meteen uitvoeren</a:t>
                      </a:r>
                      <a:endParaRPr lang="nl-NL" sz="2000" dirty="0">
                        <a:latin typeface="Calibri" panose="020F0502020204030204" pitchFamily="34" charset="0"/>
                      </a:endParaRPr>
                    </a:p>
                  </a:txBody>
                  <a:tcPr/>
                </a:tc>
                <a:tc>
                  <a:txBody>
                    <a:bodyPr/>
                    <a:lstStyle/>
                    <a:p>
                      <a:r>
                        <a:rPr lang="nl-NL" sz="2000" b="0" i="0" kern="1200" dirty="0" smtClean="0">
                          <a:solidFill>
                            <a:schemeClr val="dk1"/>
                          </a:solidFill>
                          <a:effectLst/>
                          <a:latin typeface="Calibri" panose="020F0502020204030204" pitchFamily="34" charset="0"/>
                          <a:ea typeface="+mn-ea"/>
                          <a:cs typeface="+mn-cs"/>
                        </a:rPr>
                        <a:t>2) Tijd inplannen. Niet te lang uitstellen</a:t>
                      </a:r>
                      <a:endParaRPr lang="nl-NL" sz="2000" dirty="0">
                        <a:latin typeface="Calibri" panose="020F0502020204030204" pitchFamily="34" charset="0"/>
                      </a:endParaRPr>
                    </a:p>
                  </a:txBody>
                  <a:tcPr/>
                </a:tc>
              </a:tr>
              <a:tr h="370840">
                <a:tc>
                  <a:txBody>
                    <a:bodyPr/>
                    <a:lstStyle/>
                    <a:p>
                      <a:r>
                        <a:rPr lang="nl-NL" sz="2000" b="1" dirty="0" smtClean="0">
                          <a:solidFill>
                            <a:schemeClr val="bg1"/>
                          </a:solidFill>
                          <a:latin typeface="Calibri" panose="020F0502020204030204" pitchFamily="34" charset="0"/>
                        </a:rPr>
                        <a:t>Niet belangrijk </a:t>
                      </a:r>
                    </a:p>
                    <a:p>
                      <a:endParaRPr lang="nl-NL" sz="2000" b="1" dirty="0">
                        <a:solidFill>
                          <a:schemeClr val="bg1"/>
                        </a:solidFill>
                        <a:latin typeface="Calibri" panose="020F0502020204030204" pitchFamily="34" charset="0"/>
                      </a:endParaRPr>
                    </a:p>
                  </a:txBody>
                  <a:tcPr>
                    <a:solidFill>
                      <a:schemeClr val="accent1"/>
                    </a:solidFill>
                  </a:tcPr>
                </a:tc>
                <a:tc>
                  <a:txBody>
                    <a:bodyPr/>
                    <a:lstStyle/>
                    <a:p>
                      <a:r>
                        <a:rPr lang="nl-NL" sz="2000" b="0" i="0" kern="1200" dirty="0" smtClean="0">
                          <a:solidFill>
                            <a:schemeClr val="dk1"/>
                          </a:solidFill>
                          <a:effectLst/>
                          <a:latin typeface="Calibri" panose="020F0502020204030204" pitchFamily="34" charset="0"/>
                          <a:ea typeface="+mn-ea"/>
                          <a:cs typeface="+mn-cs"/>
                        </a:rPr>
                        <a:t>3) Door verwijzen of tussendoor doen</a:t>
                      </a:r>
                      <a:endParaRPr lang="nl-NL" sz="2000" dirty="0">
                        <a:latin typeface="Calibri" panose="020F0502020204030204" pitchFamily="34" charset="0"/>
                      </a:endParaRPr>
                    </a:p>
                  </a:txBody>
                  <a:tcPr/>
                </a:tc>
                <a:tc>
                  <a:txBody>
                    <a:bodyPr/>
                    <a:lstStyle/>
                    <a:p>
                      <a:r>
                        <a:rPr lang="nl-NL" sz="2000" b="0" i="0" kern="1200" dirty="0" smtClean="0">
                          <a:solidFill>
                            <a:schemeClr val="dk1"/>
                          </a:solidFill>
                          <a:effectLst/>
                          <a:latin typeface="Calibri" panose="020F0502020204030204" pitchFamily="34" charset="0"/>
                          <a:ea typeface="+mn-ea"/>
                          <a:cs typeface="+mn-cs"/>
                        </a:rPr>
                        <a:t>4) Geen prioriteit, bewaren voor rustig moment</a:t>
                      </a:r>
                      <a:endParaRPr lang="nl-NL" sz="2000"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904003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Calibri" panose="020F0502020204030204" pitchFamily="34" charset="0"/>
              </a:rPr>
              <a:t>Belangrijke dringende taken </a:t>
            </a:r>
            <a:endParaRPr lang="nl-NL" dirty="0">
              <a:latin typeface="Calibri" panose="020F0502020204030204" pitchFamily="34" charset="0"/>
            </a:endParaRP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336783930"/>
              </p:ext>
            </p:extLst>
          </p:nvPr>
        </p:nvGraphicFramePr>
        <p:xfrm>
          <a:off x="1295400" y="2557463"/>
          <a:ext cx="9601200" cy="2712720"/>
        </p:xfrm>
        <a:graphic>
          <a:graphicData uri="http://schemas.openxmlformats.org/drawingml/2006/table">
            <a:tbl>
              <a:tblPr firstRow="1" bandRow="1">
                <a:tableStyleId>{5C22544A-7EE6-4342-B048-85BDC9FD1C3A}</a:tableStyleId>
              </a:tblPr>
              <a:tblGrid>
                <a:gridCol w="3200400"/>
                <a:gridCol w="3200400"/>
                <a:gridCol w="3200400"/>
              </a:tblGrid>
              <a:tr h="370840">
                <a:tc>
                  <a:txBody>
                    <a:bodyPr/>
                    <a:lstStyle/>
                    <a:p>
                      <a:endParaRPr lang="nl-NL" sz="2000" dirty="0" smtClean="0">
                        <a:latin typeface="Calibri" panose="020F0502020204030204" pitchFamily="34" charset="0"/>
                      </a:endParaRPr>
                    </a:p>
                    <a:p>
                      <a:endParaRPr lang="nl-NL" sz="2000" dirty="0">
                        <a:latin typeface="Calibri" panose="020F0502020204030204" pitchFamily="34" charset="0"/>
                      </a:endParaRPr>
                    </a:p>
                  </a:txBody>
                  <a:tcPr/>
                </a:tc>
                <a:tc>
                  <a:txBody>
                    <a:bodyPr/>
                    <a:lstStyle/>
                    <a:p>
                      <a:r>
                        <a:rPr lang="nl-NL" sz="2000" dirty="0" smtClean="0">
                          <a:latin typeface="Calibri" panose="020F0502020204030204" pitchFamily="34" charset="0"/>
                        </a:rPr>
                        <a:t>Dringend </a:t>
                      </a:r>
                      <a:endParaRPr lang="nl-NL" sz="2000" dirty="0">
                        <a:latin typeface="Calibri" panose="020F0502020204030204" pitchFamily="34" charset="0"/>
                      </a:endParaRPr>
                    </a:p>
                  </a:txBody>
                  <a:tcPr/>
                </a:tc>
                <a:tc>
                  <a:txBody>
                    <a:bodyPr/>
                    <a:lstStyle/>
                    <a:p>
                      <a:r>
                        <a:rPr lang="nl-NL" sz="2000" dirty="0" smtClean="0">
                          <a:latin typeface="Calibri" panose="020F0502020204030204" pitchFamily="34" charset="0"/>
                        </a:rPr>
                        <a:t>Niet dringend </a:t>
                      </a:r>
                      <a:endParaRPr lang="nl-NL" sz="2000" dirty="0">
                        <a:latin typeface="Calibri" panose="020F0502020204030204" pitchFamily="34" charset="0"/>
                      </a:endParaRPr>
                    </a:p>
                  </a:txBody>
                  <a:tcPr/>
                </a:tc>
              </a:tr>
              <a:tr h="370840">
                <a:tc>
                  <a:txBody>
                    <a:bodyPr/>
                    <a:lstStyle/>
                    <a:p>
                      <a:r>
                        <a:rPr lang="nl-NL" sz="2000" b="1" dirty="0" smtClean="0">
                          <a:solidFill>
                            <a:schemeClr val="bg1"/>
                          </a:solidFill>
                          <a:latin typeface="Calibri" panose="020F0502020204030204" pitchFamily="34" charset="0"/>
                        </a:rPr>
                        <a:t>Belangrijk</a:t>
                      </a:r>
                    </a:p>
                    <a:p>
                      <a:endParaRPr lang="nl-NL" sz="2000" b="1" dirty="0">
                        <a:solidFill>
                          <a:schemeClr val="bg1"/>
                        </a:solidFill>
                        <a:latin typeface="Calibri" panose="020F0502020204030204" pitchFamily="34" charset="0"/>
                      </a:endParaRPr>
                    </a:p>
                  </a:txBody>
                  <a:tcPr>
                    <a:solidFill>
                      <a:schemeClr val="accent1"/>
                    </a:solidFill>
                  </a:tcPr>
                </a:tc>
                <a:tc>
                  <a:txBody>
                    <a:bodyPr/>
                    <a:lstStyle/>
                    <a:p>
                      <a:r>
                        <a:rPr lang="nl-NL" sz="2000" dirty="0" smtClean="0">
                          <a:latin typeface="Calibri" panose="020F0502020204030204" pitchFamily="34" charset="0"/>
                        </a:rPr>
                        <a:t>Deadlines</a:t>
                      </a:r>
                      <a:r>
                        <a:rPr lang="nl-NL" sz="2000" baseline="0" dirty="0" smtClean="0">
                          <a:latin typeface="Calibri" panose="020F0502020204030204" pitchFamily="34" charset="0"/>
                        </a:rPr>
                        <a:t> zoals toetsen en eindopdrachten voor morgen </a:t>
                      </a:r>
                      <a:endParaRPr lang="nl-NL" sz="2000" dirty="0">
                        <a:latin typeface="Calibri" panose="020F0502020204030204" pitchFamily="34" charset="0"/>
                      </a:endParaRPr>
                    </a:p>
                  </a:txBody>
                  <a:tcPr/>
                </a:tc>
                <a:tc>
                  <a:txBody>
                    <a:bodyPr/>
                    <a:lstStyle/>
                    <a:p>
                      <a:r>
                        <a:rPr lang="nl-NL" sz="2000" dirty="0" smtClean="0">
                          <a:latin typeface="Calibri" panose="020F0502020204030204" pitchFamily="34" charset="0"/>
                        </a:rPr>
                        <a:t>Vakken zoals project, burgerschap huiswerk voor over een week </a:t>
                      </a:r>
                      <a:endParaRPr lang="nl-NL" sz="2000" dirty="0">
                        <a:latin typeface="Calibri" panose="020F0502020204030204" pitchFamily="34" charset="0"/>
                      </a:endParaRPr>
                    </a:p>
                  </a:txBody>
                  <a:tcPr/>
                </a:tc>
              </a:tr>
              <a:tr h="370840">
                <a:tc>
                  <a:txBody>
                    <a:bodyPr/>
                    <a:lstStyle/>
                    <a:p>
                      <a:r>
                        <a:rPr lang="nl-NL" sz="2000" b="1" dirty="0" smtClean="0">
                          <a:solidFill>
                            <a:schemeClr val="bg1"/>
                          </a:solidFill>
                          <a:latin typeface="Calibri" panose="020F0502020204030204" pitchFamily="34" charset="0"/>
                        </a:rPr>
                        <a:t>Niet belangrijk </a:t>
                      </a:r>
                    </a:p>
                    <a:p>
                      <a:endParaRPr lang="nl-NL" sz="2000" b="1" dirty="0">
                        <a:solidFill>
                          <a:schemeClr val="bg1"/>
                        </a:solidFill>
                        <a:latin typeface="Calibri" panose="020F0502020204030204" pitchFamily="34" charset="0"/>
                      </a:endParaRPr>
                    </a:p>
                  </a:txBody>
                  <a:tcPr>
                    <a:solidFill>
                      <a:schemeClr val="accent1"/>
                    </a:solidFill>
                  </a:tcPr>
                </a:tc>
                <a:tc>
                  <a:txBody>
                    <a:bodyPr/>
                    <a:lstStyle/>
                    <a:p>
                      <a:r>
                        <a:rPr lang="nl-NL" sz="2000" dirty="0" smtClean="0">
                          <a:latin typeface="Calibri" panose="020F0502020204030204" pitchFamily="34" charset="0"/>
                        </a:rPr>
                        <a:t>Medestudenten die om hulp vragen, mailtjes die tussendoor komen</a:t>
                      </a:r>
                      <a:r>
                        <a:rPr lang="nl-NL" sz="2000" baseline="0" dirty="0" smtClean="0">
                          <a:latin typeface="Calibri" panose="020F0502020204030204" pitchFamily="34" charset="0"/>
                        </a:rPr>
                        <a:t> etc. </a:t>
                      </a:r>
                      <a:endParaRPr lang="nl-NL" sz="2000" dirty="0">
                        <a:latin typeface="Calibri" panose="020F0502020204030204" pitchFamily="34" charset="0"/>
                      </a:endParaRPr>
                    </a:p>
                  </a:txBody>
                  <a:tcPr/>
                </a:tc>
                <a:tc>
                  <a:txBody>
                    <a:bodyPr/>
                    <a:lstStyle/>
                    <a:p>
                      <a:r>
                        <a:rPr lang="nl-NL" sz="2000" dirty="0" err="1" smtClean="0">
                          <a:latin typeface="Calibri" panose="020F0502020204030204" pitchFamily="34" charset="0"/>
                        </a:rPr>
                        <a:t>Nedflix</a:t>
                      </a:r>
                      <a:r>
                        <a:rPr lang="nl-NL" sz="2000" dirty="0" smtClean="0">
                          <a:latin typeface="Calibri" panose="020F0502020204030204" pitchFamily="34" charset="0"/>
                        </a:rPr>
                        <a:t>,</a:t>
                      </a:r>
                      <a:r>
                        <a:rPr lang="nl-NL" sz="2000" baseline="0" dirty="0" smtClean="0">
                          <a:latin typeface="Calibri" panose="020F0502020204030204" pitchFamily="34" charset="0"/>
                        </a:rPr>
                        <a:t> Facebook, </a:t>
                      </a:r>
                      <a:r>
                        <a:rPr lang="nl-NL" sz="2000" baseline="0" dirty="0" err="1" smtClean="0">
                          <a:latin typeface="Calibri" panose="020F0502020204030204" pitchFamily="34" charset="0"/>
                        </a:rPr>
                        <a:t>Whats-app</a:t>
                      </a:r>
                      <a:r>
                        <a:rPr lang="nl-NL" sz="2000" baseline="0" dirty="0" smtClean="0">
                          <a:latin typeface="Calibri" panose="020F0502020204030204" pitchFamily="34" charset="0"/>
                        </a:rPr>
                        <a:t>, dagdromen, kletsen etc. </a:t>
                      </a:r>
                      <a:endParaRPr lang="nl-NL" sz="2000"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818501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1298</TotalTime>
  <Words>200</Words>
  <Application>Microsoft Office PowerPoint</Application>
  <PresentationFormat>Breedbeeld</PresentationFormat>
  <Paragraphs>45</Paragraphs>
  <Slides>5</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vt:i4>
      </vt:variant>
    </vt:vector>
  </HeadingPairs>
  <TitlesOfParts>
    <vt:vector size="10" baseType="lpstr">
      <vt:lpstr>Arial</vt:lpstr>
      <vt:lpstr>Calibri</vt:lpstr>
      <vt:lpstr>Garamond</vt:lpstr>
      <vt:lpstr>Times New Roman</vt:lpstr>
      <vt:lpstr>Organisch</vt:lpstr>
      <vt:lpstr>Prioriteiten stellen </vt:lpstr>
      <vt:lpstr>Wat is prioriteiten stellen?</vt:lpstr>
      <vt:lpstr>Hoe stel je prioriteiten? </vt:lpstr>
      <vt:lpstr>Opdracht  </vt:lpstr>
      <vt:lpstr>Belangrijke dringende taken </vt:lpstr>
    </vt:vector>
  </TitlesOfParts>
  <Company>Vancis B.V.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Prioriteiten stellen</dc:title>
  <dc:creator>Siegrid Williams - Varwijk</dc:creator>
  <cp:lastModifiedBy>Siegrid Williams - Varwijk</cp:lastModifiedBy>
  <cp:revision>4</cp:revision>
  <dcterms:created xsi:type="dcterms:W3CDTF">2016-11-23T14:54:33Z</dcterms:created>
  <dcterms:modified xsi:type="dcterms:W3CDTF">2016-11-24T12:33:25Z</dcterms:modified>
</cp:coreProperties>
</file>